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n-US" smtClean="0"/>
              <a:pPr/>
              <a:t>12/14/2015</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kumimoji="0"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12/14/2015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pPr/>
              <a:t>12/14/2015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kumimoji="0"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2BBB5E19-F10A-4C2F-BF6F-11C513378A2E}"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F9B8CD-342D-4579-98EC-A8FD6B7370E1}" type="datetimeFigureOut">
              <a:rPr lang="en-US" smtClean="0"/>
              <a:pPr/>
              <a:t>12/14/2015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6F9B8CD-342D-4579-98EC-A8FD6B7370E1}" type="datetimeFigureOut">
              <a:rPr lang="en-US" smtClean="0"/>
              <a:pPr/>
              <a:t>12/14/2015</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12/14/2015</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pPr/>
              <a:t>12/14/2015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kumimoji="0" lang="en-US"/>
          </a:p>
        </p:txBody>
      </p:sp>
      <p:sp>
        <p:nvSpPr>
          <p:cNvPr id="4" name="Slide Number Placeholder 3"/>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12/14/2015</a:t>
            </a:fld>
            <a:endParaRPr lang="en-US" dirty="0"/>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12/14/2015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F9B8CD-342D-4579-98EC-A8FD6B7370E1}" type="datetimeFigureOut">
              <a:rPr lang="en-US" smtClean="0"/>
              <a:pPr/>
              <a:t>12/14/2015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6F9B8CD-342D-4579-98EC-A8FD6B7370E1}" type="datetimeFigureOut">
              <a:rPr lang="en-US" smtClean="0"/>
              <a:pPr/>
              <a:t>12/14/2015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kumimoji="0"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eaLnBrk="1" latinLnBrk="0" hangingPunct="1"/>
            <a:fld id="{E6F9B8CD-342D-4579-98EC-A8FD6B7370E1}" type="datetimeFigureOut">
              <a:rPr lang="en-US" smtClean="0"/>
              <a:pPr algn="r" eaLnBrk="1" latinLnBrk="0" hangingPunct="1"/>
              <a:t>12/14/2015</a:t>
            </a:fld>
            <a:endParaRPr lang="en-US" dirty="0">
              <a:solidFill>
                <a:schemeClr val="tx2"/>
              </a:solidFill>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eaLnBrk="1" latinLnBrk="0" hangingPunct="1"/>
            <a:endParaRPr kumimoji="0" lang="en-US" dirty="0">
              <a:solidFill>
                <a:schemeClr val="tx2"/>
              </a:solidFill>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t>
            </a:r>
            <a:r>
              <a:rPr lang="en-US" b="1" i="1" u="sng" dirty="0" smtClean="0"/>
              <a:t>Object Oriented Concepts</a:t>
            </a:r>
            <a:endParaRPr lang="en-IN" b="1" i="1" u="sng" dirty="0"/>
          </a:p>
        </p:txBody>
      </p:sp>
      <p:sp>
        <p:nvSpPr>
          <p:cNvPr id="5" name="Content Placeholder 4"/>
          <p:cNvSpPr>
            <a:spLocks noGrp="1"/>
          </p:cNvSpPr>
          <p:nvPr>
            <p:ph idx="1"/>
          </p:nvPr>
        </p:nvSpPr>
        <p:spPr/>
        <p:txBody>
          <a:bodyPr/>
          <a:lstStyle/>
          <a:p>
            <a:r>
              <a:rPr lang="en-US" dirty="0" smtClean="0"/>
              <a:t>The </a:t>
            </a:r>
            <a:r>
              <a:rPr lang="en-US" b="1" dirty="0" smtClean="0"/>
              <a:t>Object Oriented concepts</a:t>
            </a:r>
            <a:r>
              <a:rPr lang="en-US" i="1" dirty="0" smtClean="0"/>
              <a:t> </a:t>
            </a:r>
            <a:r>
              <a:rPr lang="en-US" dirty="0" smtClean="0"/>
              <a:t>was evolved for solving complex problems. Object-oriented software development started in the 1980s. Object-oriented design deals with the solution domain and closer to the final implementation. OOP provides a consistent means of communication among analysts, designers, programmers, and end-users. </a:t>
            </a:r>
            <a:endParaRPr lang="en-IN" dirty="0" smtClean="0"/>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we develop a object –oriented Programming </a:t>
            </a:r>
            <a:r>
              <a:rPr lang="en-IN" dirty="0" smtClean="0"/>
              <a:t/>
            </a:r>
            <a:br>
              <a:rPr lang="en-IN" dirty="0" smtClean="0"/>
            </a:br>
            <a:endParaRPr lang="en-IN" dirty="0"/>
          </a:p>
        </p:txBody>
      </p:sp>
      <p:sp>
        <p:nvSpPr>
          <p:cNvPr id="3" name="Content Placeholder 2"/>
          <p:cNvSpPr>
            <a:spLocks noGrp="1"/>
          </p:cNvSpPr>
          <p:nvPr>
            <p:ph idx="1"/>
          </p:nvPr>
        </p:nvSpPr>
        <p:spPr/>
        <p:txBody>
          <a:bodyPr/>
          <a:lstStyle/>
          <a:p>
            <a:r>
              <a:rPr lang="en-US" dirty="0" smtClean="0"/>
              <a:t>1. Produce reliable software</a:t>
            </a:r>
            <a:endParaRPr lang="en-IN" dirty="0" smtClean="0"/>
          </a:p>
          <a:p>
            <a:r>
              <a:rPr lang="en-US" dirty="0" smtClean="0"/>
              <a:t>2. Reduce production cost</a:t>
            </a:r>
            <a:endParaRPr lang="en-IN" dirty="0" smtClean="0"/>
          </a:p>
          <a:p>
            <a:r>
              <a:rPr lang="en-US" dirty="0" smtClean="0"/>
              <a:t>3. Develop reusable software modules</a:t>
            </a:r>
            <a:endParaRPr lang="en-IN" dirty="0" smtClean="0"/>
          </a:p>
          <a:p>
            <a:r>
              <a:rPr lang="en-US" dirty="0" smtClean="0"/>
              <a:t>4. Reduce maintenance cost</a:t>
            </a:r>
            <a:endParaRPr lang="en-IN" dirty="0" smtClean="0"/>
          </a:p>
          <a:p>
            <a:r>
              <a:rPr lang="en-US" dirty="0" smtClean="0"/>
              <a:t>5. Quicken the completion time of software development</a:t>
            </a:r>
            <a:endParaRPr lang="en-IN" dirty="0" smtClean="0"/>
          </a:p>
          <a:p>
            <a:r>
              <a:rPr lang="en-US" dirty="0" smtClean="0"/>
              <a:t> </a:t>
            </a:r>
            <a:endParaRPr lang="en-IN" dirty="0" smtClean="0"/>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Classes And Objects</a:t>
            </a:r>
            <a:r>
              <a:rPr lang="en-US" u="sng" dirty="0" smtClean="0"/>
              <a:t> : </a:t>
            </a:r>
            <a:r>
              <a:rPr lang="en-IN" dirty="0" smtClean="0"/>
              <a:t/>
            </a:r>
            <a:br>
              <a:rPr lang="en-IN" dirty="0" smtClean="0"/>
            </a:br>
            <a:endParaRPr lang="en-IN" dirty="0"/>
          </a:p>
        </p:txBody>
      </p:sp>
      <p:sp>
        <p:nvSpPr>
          <p:cNvPr id="3" name="Content Placeholder 2"/>
          <p:cNvSpPr>
            <a:spLocks noGrp="1"/>
          </p:cNvSpPr>
          <p:nvPr>
            <p:ph idx="1"/>
          </p:nvPr>
        </p:nvSpPr>
        <p:spPr/>
        <p:txBody>
          <a:bodyPr>
            <a:normAutofit/>
          </a:bodyPr>
          <a:lstStyle/>
          <a:p>
            <a:r>
              <a:rPr lang="en-US" dirty="0" smtClean="0"/>
              <a:t>An </a:t>
            </a:r>
            <a:r>
              <a:rPr lang="en-US" b="1" dirty="0" smtClean="0"/>
              <a:t>object</a:t>
            </a:r>
            <a:r>
              <a:rPr lang="en-US" dirty="0" smtClean="0"/>
              <a:t> can be considered a "</a:t>
            </a:r>
            <a:r>
              <a:rPr lang="en-US" i="1" dirty="0" smtClean="0"/>
              <a:t>thing</a:t>
            </a:r>
            <a:r>
              <a:rPr lang="en-US" dirty="0" smtClean="0"/>
              <a:t>" that can perform a set of related</a:t>
            </a:r>
            <a:r>
              <a:rPr lang="en-US" b="1" dirty="0" smtClean="0"/>
              <a:t> </a:t>
            </a:r>
            <a:r>
              <a:rPr lang="en-US" dirty="0" smtClean="0"/>
              <a:t>activities. The set of activities that the object performs defines the object's behavior. For example, the hand can grip something or a student  can give the name or address. </a:t>
            </a:r>
            <a:r>
              <a:rPr lang="en-US" i="1" dirty="0" smtClean="0"/>
              <a:t>Class </a:t>
            </a:r>
            <a:r>
              <a:rPr lang="en-US" dirty="0" smtClean="0"/>
              <a:t>is composed of three things: a name, attributes, and operations Data are represented by </a:t>
            </a:r>
            <a:r>
              <a:rPr lang="en-US" i="1" dirty="0" smtClean="0"/>
              <a:t>instance variables </a:t>
            </a:r>
            <a:r>
              <a:rPr lang="en-US" dirty="0" smtClean="0"/>
              <a:t>or </a:t>
            </a:r>
            <a:r>
              <a:rPr lang="en-US" i="1" dirty="0" smtClean="0"/>
              <a:t>data variables </a:t>
            </a:r>
            <a:r>
              <a:rPr lang="en-US" dirty="0" smtClean="0"/>
              <a:t>in a class. The operations are also known as behaviors, or methods,or functions.</a:t>
            </a:r>
            <a:endParaRPr lang="en-IN" dirty="0" smtClean="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620713"/>
            <a:ext cx="7467600" cy="4873625"/>
          </a:xfrm>
        </p:spPr>
        <p:txBody>
          <a:bodyPr>
            <a:normAutofit/>
          </a:bodyPr>
          <a:lstStyle/>
          <a:p>
            <a:r>
              <a:rPr lang="en-US" u="heavy" dirty="0" err="1" smtClean="0"/>
              <a:t>State,Behavior,Identity</a:t>
            </a:r>
            <a:endParaRPr lang="en-IN" dirty="0" smtClean="0"/>
          </a:p>
          <a:p>
            <a:pPr lvl="0"/>
            <a:r>
              <a:rPr lang="en-US" dirty="0" smtClean="0"/>
              <a:t>states or properties</a:t>
            </a:r>
            <a:endParaRPr lang="en-IN" dirty="0" smtClean="0"/>
          </a:p>
          <a:p>
            <a:pPr lvl="0"/>
            <a:r>
              <a:rPr lang="en-US" dirty="0" smtClean="0"/>
              <a:t>operations</a:t>
            </a:r>
            <a:endParaRPr lang="en-IN" dirty="0" smtClean="0"/>
          </a:p>
          <a:p>
            <a:pPr lvl="0"/>
            <a:r>
              <a:rPr lang="en-US" dirty="0" smtClean="0"/>
              <a:t>identity</a:t>
            </a:r>
            <a:endParaRPr lang="en-IN" dirty="0" smtClean="0"/>
          </a:p>
          <a:p>
            <a:r>
              <a:rPr lang="en-US" b="1" dirty="0" smtClean="0"/>
              <a:t>Properties</a:t>
            </a:r>
            <a:r>
              <a:rPr lang="en-US" dirty="0" smtClean="0"/>
              <a:t> maintain the internal state of an object. </a:t>
            </a:r>
            <a:r>
              <a:rPr lang="en-US" b="1" dirty="0" smtClean="0"/>
              <a:t>Operations </a:t>
            </a:r>
            <a:r>
              <a:rPr lang="en-US" dirty="0" smtClean="0"/>
              <a:t>provide the appropriate functionality to the object. Identity differentiates one object from the other. Object name is used to </a:t>
            </a:r>
            <a:r>
              <a:rPr lang="en-US" b="1" dirty="0" smtClean="0"/>
              <a:t>identify</a:t>
            </a:r>
            <a:r>
              <a:rPr lang="en-US" dirty="0" smtClean="0"/>
              <a:t> the object.</a:t>
            </a:r>
            <a:endParaRPr lang="en-IN" dirty="0" smtClean="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476250"/>
            <a:ext cx="7467600" cy="5689600"/>
          </a:xfrm>
        </p:spPr>
        <p:txBody>
          <a:bodyPr>
            <a:normAutofit fontScale="92500" lnSpcReduction="10000"/>
          </a:bodyPr>
          <a:lstStyle/>
          <a:p>
            <a:pPr>
              <a:buNone/>
            </a:pPr>
            <a:r>
              <a:rPr lang="en-US" b="1" dirty="0" smtClean="0"/>
              <a:t>      For example:</a:t>
            </a:r>
            <a:endParaRPr lang="en-IN" b="1" dirty="0" smtClean="0"/>
          </a:p>
          <a:p>
            <a:r>
              <a:rPr lang="en-US" dirty="0" smtClean="0"/>
              <a:t>The term SDLC is a type of software development and Requirement is an instance of SDLC.</a:t>
            </a:r>
            <a:endParaRPr lang="en-IN" dirty="0" smtClean="0"/>
          </a:p>
          <a:p>
            <a:r>
              <a:rPr lang="en-US" dirty="0" smtClean="0"/>
              <a:t>Data or Operations of a class can be declared in three ways:</a:t>
            </a:r>
            <a:endParaRPr lang="en-IN" dirty="0" smtClean="0"/>
          </a:p>
          <a:p>
            <a:pPr lvl="0"/>
            <a:r>
              <a:rPr lang="en-US" dirty="0" smtClean="0"/>
              <a:t> public</a:t>
            </a:r>
            <a:endParaRPr lang="en-IN" dirty="0" smtClean="0"/>
          </a:p>
          <a:p>
            <a:pPr lvl="0"/>
            <a:r>
              <a:rPr lang="en-US" dirty="0" smtClean="0"/>
              <a:t> protected</a:t>
            </a:r>
            <a:endParaRPr lang="en-IN" dirty="0" smtClean="0"/>
          </a:p>
          <a:p>
            <a:pPr lvl="0"/>
            <a:r>
              <a:rPr lang="en-US" dirty="0" smtClean="0"/>
              <a:t> private</a:t>
            </a:r>
            <a:endParaRPr lang="en-IN" dirty="0" smtClean="0"/>
          </a:p>
          <a:p>
            <a:r>
              <a:rPr lang="en-US" u="sng" dirty="0" smtClean="0"/>
              <a:t>public</a:t>
            </a:r>
            <a:r>
              <a:rPr lang="en-US" dirty="0" smtClean="0"/>
              <a:t>:- These are declarations that are accessible from outside                                                                                                                                                        the class to anyone who can access the object of this class.</a:t>
            </a:r>
            <a:endParaRPr lang="en-IN" dirty="0" smtClean="0"/>
          </a:p>
          <a:p>
            <a:r>
              <a:rPr lang="en-US" u="sng" dirty="0" smtClean="0"/>
              <a:t>protected</a:t>
            </a:r>
            <a:r>
              <a:rPr lang="en-US" dirty="0" smtClean="0"/>
              <a:t>:- These are declarations that are accessible from within the class itself and from within subclasses.</a:t>
            </a:r>
            <a:endParaRPr lang="en-IN" dirty="0" smtClean="0"/>
          </a:p>
          <a:p>
            <a:endParaRPr lang="en-IN" dirty="0" smtClean="0"/>
          </a:p>
          <a:p>
            <a:pPr>
              <a:buNone/>
            </a:pP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476250"/>
            <a:ext cx="7467600" cy="5616575"/>
          </a:xfrm>
        </p:spPr>
        <p:txBody>
          <a:bodyPr>
            <a:normAutofit fontScale="92500" lnSpcReduction="20000"/>
          </a:bodyPr>
          <a:lstStyle/>
          <a:p>
            <a:r>
              <a:rPr lang="en-US" u="sng" dirty="0" smtClean="0"/>
              <a:t>private</a:t>
            </a:r>
            <a:r>
              <a:rPr lang="en-US" dirty="0" smtClean="0"/>
              <a:t>:- These are declarations that are accessible only from within the class itself.</a:t>
            </a:r>
            <a:endParaRPr lang="en-IN" dirty="0" smtClean="0"/>
          </a:p>
          <a:p>
            <a:r>
              <a:rPr lang="en-US" dirty="0" smtClean="0"/>
              <a:t>class bank</a:t>
            </a:r>
            <a:endParaRPr lang="en-IN" dirty="0" smtClean="0"/>
          </a:p>
          <a:p>
            <a:r>
              <a:rPr lang="en-US" dirty="0" smtClean="0"/>
              <a:t>{</a:t>
            </a:r>
            <a:endParaRPr lang="en-IN" dirty="0" smtClean="0"/>
          </a:p>
          <a:p>
            <a:r>
              <a:rPr lang="en-US" dirty="0" smtClean="0"/>
              <a:t>    public:</a:t>
            </a:r>
            <a:endParaRPr lang="en-IN" dirty="0" smtClean="0"/>
          </a:p>
          <a:p>
            <a:r>
              <a:rPr lang="en-US" dirty="0" smtClean="0"/>
              <a:t>    int debit;      [[Data]]</a:t>
            </a:r>
            <a:endParaRPr lang="en-IN" dirty="0" smtClean="0"/>
          </a:p>
          <a:p>
            <a:r>
              <a:rPr lang="en-US" dirty="0" smtClean="0"/>
              <a:t>   int credit;</a:t>
            </a:r>
            <a:endParaRPr lang="en-IN" dirty="0" smtClean="0"/>
          </a:p>
          <a:p>
            <a:r>
              <a:rPr lang="en-US" dirty="0" smtClean="0"/>
              <a:t>void acc_info();        [[functions]]</a:t>
            </a:r>
            <a:endParaRPr lang="en-IN" dirty="0" smtClean="0"/>
          </a:p>
          <a:p>
            <a:r>
              <a:rPr lang="en-US" dirty="0" smtClean="0"/>
              <a:t>};</a:t>
            </a:r>
            <a:endParaRPr lang="en-IN" dirty="0" smtClean="0"/>
          </a:p>
          <a:p>
            <a:r>
              <a:rPr lang="en-US" dirty="0" smtClean="0"/>
              <a:t>void main()</a:t>
            </a:r>
            <a:endParaRPr lang="en-IN" dirty="0" smtClean="0"/>
          </a:p>
          <a:p>
            <a:r>
              <a:rPr lang="en-US" dirty="0" smtClean="0"/>
              <a:t>{</a:t>
            </a:r>
            <a:endParaRPr lang="en-IN" dirty="0" smtClean="0"/>
          </a:p>
          <a:p>
            <a:r>
              <a:rPr lang="en-US" dirty="0" smtClean="0"/>
              <a:t>    bank b;       {[object delaration]}</a:t>
            </a:r>
            <a:endParaRPr lang="en-IN" dirty="0" smtClean="0"/>
          </a:p>
          <a:p>
            <a:r>
              <a:rPr lang="en-US" dirty="0" smtClean="0"/>
              <a:t> b.credit;</a:t>
            </a:r>
            <a:endParaRPr lang="en-IN" dirty="0" smtClean="0"/>
          </a:p>
          <a:p>
            <a:r>
              <a:rPr lang="en-US" dirty="0" smtClean="0"/>
              <a:t>b.acc_info();</a:t>
            </a:r>
            <a:endParaRPr lang="en-IN" dirty="0" smtClean="0"/>
          </a:p>
          <a:p>
            <a:r>
              <a:rPr lang="en-US" dirty="0" smtClean="0"/>
              <a:t>}</a:t>
            </a:r>
            <a:endParaRPr lang="en-IN" dirty="0" smtClean="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620713"/>
            <a:ext cx="7467600" cy="4873625"/>
          </a:xfrm>
        </p:spPr>
        <p:txBody>
          <a:bodyPr>
            <a:normAutofit fontScale="77500" lnSpcReduction="20000"/>
          </a:bodyPr>
          <a:lstStyle/>
          <a:p>
            <a:r>
              <a:rPr lang="en-US" b="1" u="sng" dirty="0" smtClean="0"/>
              <a:t>Encapsulation</a:t>
            </a:r>
            <a:r>
              <a:rPr lang="en-US" dirty="0" smtClean="0"/>
              <a:t>: From the user’s point of view, a number of features are packaged in a capsule to form an entity. entity offers a number of services in the form of interfaces by hiding the implementation details. </a:t>
            </a:r>
            <a:endParaRPr lang="en-IN" dirty="0" smtClean="0"/>
          </a:p>
          <a:p>
            <a:r>
              <a:rPr lang="en-US" dirty="0" smtClean="0"/>
              <a:t>The term </a:t>
            </a:r>
            <a:r>
              <a:rPr lang="en-US" b="1" dirty="0" smtClean="0"/>
              <a:t>encapsulation</a:t>
            </a:r>
            <a:r>
              <a:rPr lang="en-US" i="1" dirty="0" smtClean="0"/>
              <a:t> </a:t>
            </a:r>
            <a:r>
              <a:rPr lang="en-US" dirty="0" smtClean="0"/>
              <a:t>is used to describe the hiding of the implementation details. The basic property of an object is encapsulation: it encapsulate the data and information it contains well defined abstraction. for this,an object can provide some its client can use it.</a:t>
            </a:r>
            <a:endParaRPr lang="en-IN" dirty="0" smtClean="0"/>
          </a:p>
          <a:p>
            <a:r>
              <a:rPr lang="en-US" dirty="0" smtClean="0"/>
              <a:t> </a:t>
            </a:r>
            <a:endParaRPr lang="en-IN" dirty="0" smtClean="0"/>
          </a:p>
          <a:p>
            <a:pPr lvl="0"/>
            <a:r>
              <a:rPr lang="en-US" dirty="0" smtClean="0"/>
              <a:t>information hiding</a:t>
            </a:r>
            <a:endParaRPr lang="en-IN" dirty="0" smtClean="0"/>
          </a:p>
          <a:p>
            <a:pPr lvl="0"/>
            <a:r>
              <a:rPr lang="en-US" dirty="0" smtClean="0"/>
              <a:t>implementation independence</a:t>
            </a:r>
            <a:endParaRPr lang="en-IN" dirty="0" smtClean="0"/>
          </a:p>
          <a:p>
            <a:r>
              <a:rPr lang="en-US" dirty="0" smtClean="0"/>
              <a:t>Encapsulation provides a layer of security around manipulated</a:t>
            </a:r>
            <a:endParaRPr lang="en-IN" dirty="0" smtClean="0"/>
          </a:p>
          <a:p>
            <a:r>
              <a:rPr lang="en-US" dirty="0" smtClean="0"/>
              <a:t>data, protecting it from external interference and misuse.</a:t>
            </a:r>
            <a:endParaRPr lang="en-IN" dirty="0" smtClean="0"/>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620713"/>
            <a:ext cx="7467600" cy="4873625"/>
          </a:xfrm>
        </p:spPr>
        <p:txBody>
          <a:bodyPr>
            <a:normAutofit fontScale="77500" lnSpcReduction="20000"/>
          </a:bodyPr>
          <a:lstStyle/>
          <a:p>
            <a:r>
              <a:rPr lang="en-US" b="1" u="sng" dirty="0" smtClean="0"/>
              <a:t>Abstraction</a:t>
            </a:r>
            <a:r>
              <a:rPr lang="en-US" u="sng" dirty="0" smtClean="0"/>
              <a:t> </a:t>
            </a:r>
            <a:r>
              <a:rPr lang="en-US" dirty="0" smtClean="0"/>
              <a:t>: </a:t>
            </a:r>
          </a:p>
          <a:p>
            <a:r>
              <a:rPr lang="en-US" dirty="0" smtClean="0"/>
              <a:t>                            Real-world objects are very complex and it is very difficult to capture the complete </a:t>
            </a:r>
            <a:r>
              <a:rPr lang="en-US" dirty="0" err="1" smtClean="0"/>
              <a:t>details.It</a:t>
            </a:r>
            <a:r>
              <a:rPr lang="en-US" dirty="0" smtClean="0"/>
              <a:t> is a tool that permits a designer to consider a component at an abstract level without worrying about the details of the implementation of the component . Abstraction is a design technique that focuses on the and behavior.</a:t>
            </a:r>
            <a:endParaRPr lang="en-IN" dirty="0" smtClean="0"/>
          </a:p>
          <a:p>
            <a:r>
              <a:rPr lang="en-US" dirty="0" smtClean="0"/>
              <a:t> For Example : The features such as things in the trunk of a car, the medical history of the manager traveling in the car, and the working mechanism of the car engine are not necessary for the driver.</a:t>
            </a:r>
            <a:endParaRPr lang="en-IN" dirty="0" smtClean="0"/>
          </a:p>
          <a:p>
            <a:pPr lvl="0"/>
            <a:r>
              <a:rPr lang="en-US" dirty="0" smtClean="0"/>
              <a:t>meaningful name such as driver reflecting the function</a:t>
            </a:r>
            <a:endParaRPr lang="en-IN" dirty="0" smtClean="0"/>
          </a:p>
          <a:p>
            <a:pPr lvl="0"/>
            <a:r>
              <a:rPr lang="en-US" dirty="0" smtClean="0"/>
              <a:t>minimum and at the same time complete feature</a:t>
            </a:r>
            <a:endParaRPr lang="en-IN" dirty="0" smtClean="0"/>
          </a:p>
          <a:p>
            <a:r>
              <a:rPr lang="en-US" dirty="0" smtClean="0"/>
              <a:t>Abstraction specifies necessary and sufficient descriptions rather than implementation details. It results in separation of interface and implementation.</a:t>
            </a:r>
            <a:endParaRPr lang="en-IN" dirty="0" smtClean="0"/>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692150"/>
            <a:ext cx="7467600" cy="4873625"/>
          </a:xfrm>
        </p:spPr>
        <p:txBody>
          <a:bodyPr>
            <a:normAutofit fontScale="92500" lnSpcReduction="10000"/>
          </a:bodyPr>
          <a:lstStyle/>
          <a:p>
            <a:r>
              <a:rPr lang="en-US" u="sng" dirty="0" smtClean="0"/>
              <a:t>Data Abstraction: </a:t>
            </a:r>
            <a:r>
              <a:rPr lang="en-US" dirty="0" smtClean="0"/>
              <a:t>Any Entity in the real world provide some services to the environment to which it belongs. The operations defined on a data object are the only operations that can be performed on those objects from outside an object, the internals of the are hidden. Example: stack overflow,underflow. </a:t>
            </a:r>
            <a:endParaRPr lang="en-IN" dirty="0" smtClean="0"/>
          </a:p>
          <a:p>
            <a:r>
              <a:rPr lang="en-US" u="sng" dirty="0" smtClean="0"/>
              <a:t>Functional Abstraction: </a:t>
            </a:r>
            <a:r>
              <a:rPr lang="en-US" dirty="0" smtClean="0"/>
              <a:t>A module is specified by the function it performs. For Example, a module to </a:t>
            </a:r>
            <a:r>
              <a:rPr lang="en-US" dirty="0" smtClean="0"/>
              <a:t>compute </a:t>
            </a:r>
            <a:r>
              <a:rPr lang="en-US" dirty="0" smtClean="0"/>
              <a:t>the log of a value can be abstractly represented by the function log.</a:t>
            </a:r>
            <a:endParaRPr lang="en-IN" dirty="0" smtClean="0"/>
          </a:p>
          <a:p>
            <a:r>
              <a:rPr lang="en-US" dirty="0" smtClean="0"/>
              <a:t>Similarly, a module to sort an array can be represented by the specification of security.</a:t>
            </a:r>
            <a:endParaRPr lang="en-IN" dirty="0" smtClean="0"/>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836613"/>
            <a:ext cx="7467600" cy="4873625"/>
          </a:xfrm>
        </p:spPr>
        <p:txBody>
          <a:bodyPr>
            <a:normAutofit/>
          </a:bodyPr>
          <a:lstStyle/>
          <a:p>
            <a:r>
              <a:rPr lang="en-US" b="1" u="sng" dirty="0" smtClean="0"/>
              <a:t>Inheritance:</a:t>
            </a:r>
            <a:r>
              <a:rPr lang="en-US" u="sng" dirty="0" smtClean="0"/>
              <a:t> </a:t>
            </a:r>
            <a:r>
              <a:rPr lang="en-US" dirty="0" smtClean="0"/>
              <a:t>  Abstraction </a:t>
            </a:r>
            <a:r>
              <a:rPr lang="en-US" dirty="0" smtClean="0"/>
              <a:t>specifies </a:t>
            </a:r>
            <a:r>
              <a:rPr lang="en-US" dirty="0" smtClean="0"/>
              <a:t>necessary and </a:t>
            </a:r>
            <a:r>
              <a:rPr lang="en-US" dirty="0" smtClean="0"/>
              <a:t>sufficient </a:t>
            </a:r>
            <a:r>
              <a:rPr lang="en-US" dirty="0" smtClean="0"/>
              <a:t>descriptions rather than implementation details. It results in</a:t>
            </a:r>
            <a:endParaRPr lang="en-IN" dirty="0" smtClean="0"/>
          </a:p>
          <a:p>
            <a:r>
              <a:rPr lang="en-US" dirty="0" smtClean="0"/>
              <a:t>separation of interface and implementation</a:t>
            </a:r>
            <a:endParaRPr lang="en-IN" dirty="0" smtClean="0"/>
          </a:p>
          <a:p>
            <a:r>
              <a:rPr lang="en-US" dirty="0" smtClean="0"/>
              <a:t>It uses the concept of reusability when we use the feature of one class can easily access in another class .one class based on the definition of existing classes or base class. That feature can be accessed by using derived class. </a:t>
            </a:r>
            <a:endParaRPr lang="en-IN" dirty="0" smtClean="0"/>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1600200"/>
            <a:ext cx="7467600" cy="4873625"/>
          </a:xfrm>
        </p:spPr>
        <p:txBody>
          <a:bodyPr>
            <a:normAutofit fontScale="92500" lnSpcReduction="10000"/>
          </a:bodyPr>
          <a:lstStyle/>
          <a:p>
            <a:r>
              <a:rPr lang="en-US" b="1" u="sng" dirty="0" smtClean="0"/>
              <a:t>Polymorphism</a:t>
            </a:r>
            <a:r>
              <a:rPr lang="en-US" b="1" dirty="0" smtClean="0"/>
              <a:t>:</a:t>
            </a:r>
            <a:r>
              <a:rPr lang="en-US" dirty="0" smtClean="0"/>
              <a:t> polymorphism combines with two words poly+ </a:t>
            </a:r>
            <a:r>
              <a:rPr lang="en-US" dirty="0" err="1" smtClean="0"/>
              <a:t>morphism</a:t>
            </a:r>
            <a:r>
              <a:rPr lang="en-US" dirty="0" smtClean="0"/>
              <a:t> poly means many </a:t>
            </a:r>
            <a:r>
              <a:rPr lang="en-US" dirty="0" err="1" smtClean="0"/>
              <a:t>morphism</a:t>
            </a:r>
            <a:r>
              <a:rPr lang="en-US" dirty="0" smtClean="0"/>
              <a:t> means forms. Oops paradigms can refer to be objects of different types at different times.</a:t>
            </a:r>
            <a:endParaRPr lang="en-IN" dirty="0" smtClean="0"/>
          </a:p>
          <a:p>
            <a:r>
              <a:rPr lang="en-US" dirty="0" smtClean="0"/>
              <a:t>                            By using polymorphism object entity has a two type static and dynamic type. The static type of an object is the object is declared in the program text, and it remains unchanged. the dynamic type of an entity can change at run time .</a:t>
            </a:r>
            <a:r>
              <a:rPr lang="en-US" b="1" dirty="0" smtClean="0"/>
              <a:t>For Example:</a:t>
            </a:r>
            <a:r>
              <a:rPr lang="en-US" dirty="0" smtClean="0"/>
              <a:t> plus operator can be used two different ways at different time it can be used either in the add two operands or it can be used concatenate a two strings.  </a:t>
            </a:r>
            <a:endParaRPr lang="en-IN" dirty="0" smtClean="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549275"/>
            <a:ext cx="7467600" cy="4873625"/>
          </a:xfrm>
        </p:spPr>
        <p:txBody>
          <a:bodyPr>
            <a:normAutofit lnSpcReduction="10000"/>
          </a:bodyPr>
          <a:lstStyle/>
          <a:p>
            <a:r>
              <a:rPr lang="en-US" b="1" u="sng" dirty="0" smtClean="0"/>
              <a:t>Modularity :  </a:t>
            </a:r>
            <a:r>
              <a:rPr lang="en-US" dirty="0" smtClean="0"/>
              <a:t>A system is considered modular if it consists a large program divided in different component or different module. Each component can be implemented separately and a change a one component  has minimal impact on the other components. </a:t>
            </a:r>
            <a:endParaRPr lang="en-IN" dirty="0" smtClean="0"/>
          </a:p>
          <a:p>
            <a:r>
              <a:rPr lang="en-US" dirty="0" smtClean="0"/>
              <a:t>                         It can be more helpful in debugging ,testing and its maintenance or its implementation. these modules can be interact with each other. Each module needs to be  support a  well defined abstraction and partitioning come together.</a:t>
            </a:r>
            <a:endParaRPr lang="en-IN" dirty="0" smtClean="0"/>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836613"/>
            <a:ext cx="7467600" cy="4873625"/>
          </a:xfrm>
        </p:spPr>
        <p:txBody>
          <a:bodyPr>
            <a:normAutofit lnSpcReduction="10000"/>
          </a:bodyPr>
          <a:lstStyle/>
          <a:p>
            <a:r>
              <a:rPr lang="en-US" b="1" u="sng" dirty="0" smtClean="0"/>
              <a:t>Message passing: </a:t>
            </a:r>
            <a:r>
              <a:rPr lang="en-US" dirty="0" smtClean="0"/>
              <a:t>It is very important to understand the way a problem is addressed. The manager first calls the stenographer to prepare the letter and dictates the matter. The stenographer takes shorthand notes of the dictation and prepares the letter using a computer and a printer. </a:t>
            </a:r>
            <a:endParaRPr lang="en-IN" dirty="0" smtClean="0"/>
          </a:p>
          <a:p>
            <a:r>
              <a:rPr lang="en-US" dirty="0" smtClean="0"/>
              <a:t>                               Now the letter is ready for signing and the manager signs it. Then the manager calls the driver to take him to the customer’s site. The driver along with the manager reaches the destination with the help of a car.</a:t>
            </a:r>
            <a:endParaRPr lang="en-IN" dirty="0" smtClean="0"/>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764704"/>
            <a:ext cx="7740351" cy="486287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THANKU </a:t>
            </a:r>
          </a:p>
          <a:p>
            <a:pPr algn="ctr"/>
            <a:endPar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By </a:t>
            </a:r>
            <a:r>
              <a:rPr lang="en-US" sz="40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Asstt</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Prof Sonia Sharma (Computer Dept.)</a:t>
            </a:r>
          </a:p>
          <a:p>
            <a:pPr algn="ct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21</TotalTime>
  <Words>970</Words>
  <Application>Microsoft Office PowerPoint</Application>
  <PresentationFormat>On-screen Show (4:3)</PresentationFormat>
  <Paragraphs>67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Opulent</vt:lpstr>
      <vt:lpstr>        Object Oriented Concepts</vt:lpstr>
      <vt:lpstr>Why we develop a object –oriented Programming  </vt:lpstr>
      <vt:lpstr>Classes And Objects :  </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 Oriented Concepts</dc:title>
  <dc:creator>Admin</dc:creator>
  <cp:lastModifiedBy>admin</cp:lastModifiedBy>
  <cp:revision>6</cp:revision>
  <dcterms:created xsi:type="dcterms:W3CDTF">2015-12-08T05:19:26Z</dcterms:created>
  <dcterms:modified xsi:type="dcterms:W3CDTF">2015-12-14T05:48:29Z</dcterms:modified>
</cp:coreProperties>
</file>